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83" r:id="rId3"/>
    <p:sldId id="284" r:id="rId4"/>
    <p:sldId id="285" r:id="rId5"/>
    <p:sldId id="286" r:id="rId6"/>
    <p:sldId id="287" r:id="rId7"/>
    <p:sldId id="28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1"/>
  </p:normalViewPr>
  <p:slideViewPr>
    <p:cSldViewPr snapToGrid="0">
      <p:cViewPr varScale="1">
        <p:scale>
          <a:sx n="100" d="100"/>
          <a:sy n="100" d="100"/>
        </p:scale>
        <p:origin x="17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essa Chambers" userId="17bd4a7841d443ba" providerId="LiveId" clId="{B30B7E5F-9EE5-4DAA-B423-232BDEDDFC29}"/>
    <pc:docChg chg="custSel modSld">
      <pc:chgData name="Teressa Chambers" userId="17bd4a7841d443ba" providerId="LiveId" clId="{B30B7E5F-9EE5-4DAA-B423-232BDEDDFC29}" dt="2026-01-29T15:49:26.537" v="31" actId="1038"/>
      <pc:docMkLst>
        <pc:docMk/>
      </pc:docMkLst>
      <pc:sldChg chg="addSp delSp modSp mod">
        <pc:chgData name="Teressa Chambers" userId="17bd4a7841d443ba" providerId="LiveId" clId="{B30B7E5F-9EE5-4DAA-B423-232BDEDDFC29}" dt="2026-01-29T15:49:26.537" v="31" actId="1038"/>
        <pc:sldMkLst>
          <pc:docMk/>
          <pc:sldMk cId="2576806636" sldId="287"/>
        </pc:sldMkLst>
        <pc:spChg chg="del">
          <ac:chgData name="Teressa Chambers" userId="17bd4a7841d443ba" providerId="LiveId" clId="{B30B7E5F-9EE5-4DAA-B423-232BDEDDFC29}" dt="2026-01-29T15:48:59.481" v="1" actId="478"/>
          <ac:spMkLst>
            <pc:docMk/>
            <pc:sldMk cId="2576806636" sldId="287"/>
            <ac:spMk id="5" creationId="{2EFEE20D-345D-229B-1BB3-34D0CD9639DD}"/>
          </ac:spMkLst>
        </pc:spChg>
        <pc:spChg chg="add del mod">
          <ac:chgData name="Teressa Chambers" userId="17bd4a7841d443ba" providerId="LiveId" clId="{B30B7E5F-9EE5-4DAA-B423-232BDEDDFC29}" dt="2026-01-29T15:49:02.494" v="2" actId="478"/>
          <ac:spMkLst>
            <pc:docMk/>
            <pc:sldMk cId="2576806636" sldId="287"/>
            <ac:spMk id="6" creationId="{560C0607-981D-295B-8594-B51A910200BC}"/>
          </ac:spMkLst>
        </pc:spChg>
        <pc:picChg chg="mod">
          <ac:chgData name="Teressa Chambers" userId="17bd4a7841d443ba" providerId="LiveId" clId="{B30B7E5F-9EE5-4DAA-B423-232BDEDDFC29}" dt="2026-01-29T15:49:26.537" v="31" actId="1038"/>
          <ac:picMkLst>
            <pc:docMk/>
            <pc:sldMk cId="2576806636" sldId="287"/>
            <ac:picMk id="4" creationId="{A888BADD-A652-B138-B56D-BD90F127BA16}"/>
          </ac:picMkLst>
        </pc:picChg>
      </pc:sldChg>
      <pc:sldChg chg="mod modShow">
        <pc:chgData name="Teressa Chambers" userId="17bd4a7841d443ba" providerId="LiveId" clId="{B30B7E5F-9EE5-4DAA-B423-232BDEDDFC29}" dt="2026-01-29T15:48:40.525" v="0" actId="729"/>
        <pc:sldMkLst>
          <pc:docMk/>
          <pc:sldMk cId="2552685870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1CB6D-83E9-4420-8DC5-90824072469D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02D60-3DDF-4C36-8B3F-8EEDA9D7E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52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9790671" y="4546233"/>
            <a:ext cx="2255229" cy="2310064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6724671" y="0"/>
            <a:ext cx="5085429" cy="5118803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098667" y="2151751"/>
            <a:ext cx="56740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4000" cy="9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97133C5C-E58F-480C-B44D-392FFD44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78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960A-DAAD-315F-8D80-96EC12C9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A4AE40-1C40-D374-E505-D7DEE05D5B2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7133C5C-E58F-480C-B44D-392FFD44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2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7133C5C-E58F-480C-B44D-392FFD44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1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7133C5C-E58F-480C-B44D-392FFD44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3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6" name="Google Shape;156;p1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7133C5C-E58F-480C-B44D-392FFD44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34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9155619" y="1741"/>
            <a:ext cx="3023268" cy="346892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97133C5C-E58F-480C-B44D-392FFD44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9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7133C5C-E58F-480C-B44D-392FFD44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5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951164" y="5129492"/>
            <a:ext cx="1100523" cy="1100523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8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7133C5C-E58F-480C-B44D-392FFD44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5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69" y="5465600"/>
            <a:ext cx="12192048" cy="13924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3" name="Google Shape;313;p23"/>
          <p:cNvSpPr txBox="1">
            <a:spLocks noGrp="1"/>
          </p:cNvSpPr>
          <p:nvPr>
            <p:ph type="title" hasCustomPrompt="1"/>
          </p:nvPr>
        </p:nvSpPr>
        <p:spPr>
          <a:xfrm>
            <a:off x="1851500" y="1030300"/>
            <a:ext cx="8489200" cy="24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200" cy="1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5" name="Google Shape;315;p2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97133C5C-E58F-480C-B44D-392FFD44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7133C5C-E58F-480C-B44D-392FFD44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97133C5C-E58F-480C-B44D-392FFD44C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294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C93C-0750-8892-DE90-86DBEEABD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667" y="1800225"/>
            <a:ext cx="5511995" cy="2848726"/>
          </a:xfrm>
        </p:spPr>
        <p:txBody>
          <a:bodyPr>
            <a:normAutofit/>
          </a:bodyPr>
          <a:lstStyle/>
          <a:p>
            <a:r>
              <a:rPr lang="en-US" dirty="0"/>
              <a:t>Topic 5:</a:t>
            </a:r>
            <a:br>
              <a:rPr lang="en-US" dirty="0"/>
            </a:br>
            <a:r>
              <a:rPr lang="en-US" dirty="0"/>
              <a:t>Examining Categorical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A0F3-8656-2BD0-E7EE-418D0C96B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667" y="4795066"/>
            <a:ext cx="8188208" cy="160573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STOR 155: Introduction to Data Models and Inference</a:t>
            </a:r>
          </a:p>
          <a:p>
            <a:pPr>
              <a:spcAft>
                <a:spcPts val="600"/>
              </a:spcAft>
            </a:pPr>
            <a:r>
              <a:rPr lang="en-US" dirty="0"/>
              <a:t>Dr. Teressa Bergland</a:t>
            </a:r>
          </a:p>
          <a:p>
            <a:pPr>
              <a:spcAft>
                <a:spcPts val="600"/>
              </a:spcAft>
            </a:pPr>
            <a:r>
              <a:rPr lang="en-US" dirty="0"/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385340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34631-F46A-2BF3-4349-BEA91A8D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B76F-03CB-4724-4660-04BDDC9F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Announcements + Warm-Up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436E46-12E9-B0DB-4135-DA5C17ADF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12499"/>
            <a:ext cx="9634450" cy="5002625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000" dirty="0"/>
              <a:t>Course PSAs: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Homework 4 due </a:t>
            </a:r>
            <a:r>
              <a:rPr lang="en-US" sz="2000" b="1" dirty="0"/>
              <a:t>TODAY, Friday 9/05 on WebAssign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Homework 5 due </a:t>
            </a:r>
            <a:r>
              <a:rPr lang="en-US" sz="2000" b="1" dirty="0"/>
              <a:t>Monday, 9/08</a:t>
            </a:r>
            <a:endParaRPr lang="en-US" sz="2000" dirty="0"/>
          </a:p>
          <a:p>
            <a:pPr marL="194729" indent="0">
              <a:spcBef>
                <a:spcPts val="400"/>
              </a:spcBef>
              <a:buNone/>
            </a:pPr>
            <a:endParaRPr lang="en-US" sz="2000" dirty="0"/>
          </a:p>
          <a:p>
            <a:pPr marL="194729" indent="0">
              <a:spcBef>
                <a:spcPts val="400"/>
              </a:spcBef>
              <a:buNone/>
            </a:pPr>
            <a:r>
              <a:rPr lang="en-US" sz="2000" dirty="0"/>
              <a:t>Warm-Up: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Brainstorm!  Think of a categorical variable for something you’d like to study.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You can use the same </a:t>
            </a:r>
            <a:r>
              <a:rPr lang="en-US" sz="2000"/>
              <a:t>population you proposed in Topic 2 or pick a new one!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734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5492-E0E0-1C0A-F671-AEA6B0ED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AD04-74D0-2E2E-9599-DC370176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Contingency Tables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839933A-A45A-C0BE-CFD4-553AD58BD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33267"/>
            <a:ext cx="9634450" cy="4981858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Question: </a:t>
            </a:r>
            <a:r>
              <a:rPr lang="en-US" sz="2400" b="1" dirty="0"/>
              <a:t>Does there appear to be a relationship between loan application type and homeownership status?</a:t>
            </a:r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Examine </a:t>
            </a:r>
            <a:r>
              <a:rPr lang="en-US" sz="2400" b="1" dirty="0"/>
              <a:t>row proportions!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3C854-4176-BD9D-4068-E8DBB1BB4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62" y="2910014"/>
            <a:ext cx="6992675" cy="17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1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A94AD-AED4-5767-19AA-CB5DE4C16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78F0-2D6E-1E2B-35E4-E3E86AC7C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Bar Plots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C87FC6E-21F2-BBFB-CD53-9A3EF8BAC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33267"/>
            <a:ext cx="9634450" cy="4981858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endParaRPr lang="en-US" sz="2400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Note: these are NOT histograms!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BDC54-A12E-AFFA-C769-0BBBC128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56" y="1957225"/>
            <a:ext cx="7330572" cy="29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4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32999-A2A6-6F6E-F518-5CE0B18CC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B6B6-4E37-E60D-5E84-CE3840EE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Pie Charts vs. Bar Plots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8C386BA-6825-8D4A-DD78-964DFB474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33267"/>
            <a:ext cx="9634450" cy="4981858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  <a:p>
            <a:pPr marL="194729" indent="0">
              <a:spcBef>
                <a:spcPts val="400"/>
              </a:spcBef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BF1BD-4315-46EF-B306-6D7793173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82" y="2124069"/>
            <a:ext cx="7168636" cy="36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7B5C4-0178-DC1D-ADC1-FCD40893E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0D89-362B-1D56-61EE-BDA34D48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Side-by-Side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8BADD-A652-B138-B56D-BD90F127B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52" y="1733265"/>
            <a:ext cx="9519681" cy="47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1E0E71A-F63E-1BB3-7A3F-CBDDB23B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334A-E31B-4934-7D6A-06160544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Congratulations!!!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C84FF6F-642F-04B1-1B1D-11565D8E2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614489"/>
            <a:ext cx="9634450" cy="5100636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That’s the end of Module 1!  You now know all about data!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D491B-FE58-8D5F-46D0-2D1683FA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91" y="2330089"/>
            <a:ext cx="7238417" cy="41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APMA Theme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MA Theme" id="{CAD7BC13-93F8-42DD-943D-94D44EF9CC5A}" vid="{C7285DE9-EB7C-4878-A752-695D9CBDCF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APMA Theme</Template>
  <TotalTime>783</TotalTime>
  <Words>132</Words>
  <Application>Microsoft Macintosh PowerPoint</Application>
  <PresentationFormat>Widescreen</PresentationFormat>
  <Paragraphs>38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Maven Pro</vt:lpstr>
      <vt:lpstr>Nunito</vt:lpstr>
      <vt:lpstr>APMA Theme</vt:lpstr>
      <vt:lpstr>Topic 5: Examining Categorical Data</vt:lpstr>
      <vt:lpstr>Announcements + Warm-Up</vt:lpstr>
      <vt:lpstr>Contingency Tables</vt:lpstr>
      <vt:lpstr>Bar Plots</vt:lpstr>
      <vt:lpstr>Pie Charts vs. Bar Plots</vt:lpstr>
      <vt:lpstr>Side-by-Side Plots</vt:lpstr>
      <vt:lpstr>Congratulations!!!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Teressa Chambers</dc:creator>
  <cp:lastModifiedBy>Reese, Taylor Barry</cp:lastModifiedBy>
  <cp:revision>1</cp:revision>
  <dcterms:created xsi:type="dcterms:W3CDTF">2025-09-02T18:44:46Z</dcterms:created>
  <dcterms:modified xsi:type="dcterms:W3CDTF">2026-02-10T01:52:54Z</dcterms:modified>
</cp:coreProperties>
</file>